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4.jpg" ContentType="image/png"/>
  <Override PartName="/ppt/media/image5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6" r:id="rId6"/>
    <p:sldId id="282" r:id="rId7"/>
    <p:sldId id="280" r:id="rId8"/>
    <p:sldId id="284" r:id="rId9"/>
    <p:sldId id="285" r:id="rId10"/>
    <p:sldId id="291" r:id="rId11"/>
    <p:sldId id="294" r:id="rId12"/>
    <p:sldId id="296" r:id="rId13"/>
    <p:sldId id="292" r:id="rId14"/>
    <p:sldId id="298" r:id="rId15"/>
    <p:sldId id="300" r:id="rId16"/>
    <p:sldId id="301" r:id="rId17"/>
    <p:sldId id="302" r:id="rId18"/>
    <p:sldId id="297" r:id="rId19"/>
    <p:sldId id="303" r:id="rId20"/>
    <p:sldId id="295" r:id="rId21"/>
    <p:sldId id="293" r:id="rId22"/>
    <p:sldId id="304" r:id="rId23"/>
    <p:sldId id="279" r:id="rId24"/>
    <p:sldId id="27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FF00"/>
    <a:srgbClr val="733F96"/>
    <a:srgbClr val="199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348AA-CE64-4EE6-8F46-34C0A7674BCA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5BBC0-E0D8-4209-B377-8286AB8FDC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23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5BBC0-E0D8-4209-B377-8286AB8FDC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78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3EB81-A8FE-472A-81CB-10516A386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3E1ECE-6AA5-4EEC-8B29-6680CF3F6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3C48AB-A75D-4808-8308-4B6F6FB2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FEDEC6-5F6A-4783-9DAC-94B1DFEE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ECD3FC-4EAE-418E-8AC1-9CD70186A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71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6C494-3287-4D18-9EA9-10551926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68A44B-EF29-4610-8CE8-B4DE58CBD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D74791-23DB-4A6B-B67A-27EDE2B6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F61ABC-3309-4679-8EB5-8EF5205E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3C6D3C-6B96-4438-AC33-F3516667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67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86AAC0-4EED-4430-B65E-DA1F4ABD1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D2971C-D12F-471F-95A5-DD57C137E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87D32D-2CD8-457F-99A0-FE5194B95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E0B5F2-8DA9-46B1-AECE-FF05FF971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32232-CF69-4122-AE3D-3328E070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93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D0A3C-BCA6-4708-A7F8-717A447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EA5705-D9DA-427B-8A83-B8F2C60C0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7531C2-8BD6-4468-BFC1-86CC475F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9D43DD-083E-4ECA-AB02-12AF02E4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9512EB-FBC4-403C-91F3-7AEE2F95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4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ECE55-FF8D-4339-A743-01BBB2E9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863A32-DA03-4B60-9EBD-4C77A709E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97F22-772E-49AB-825D-211F0352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C992E5-5854-43F4-9019-82C16684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3B2D49-9C6E-4AD4-A148-611379A3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11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12510-5E90-4365-9071-8AE3A669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49FA52-0084-4BD4-809B-72E1DFA10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2044F1-AD1B-451D-BF12-667A04942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B0731C-1E1D-4D2B-BE1A-0963F339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DC8E5C-49C5-4EE4-A58B-FD2C39A6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DE7355-C97E-4105-884B-17823F71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82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45C0-787F-457A-8E16-9BACCD26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01A26-7EED-4F11-854C-1A89610FF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6734F7-EA91-4672-A87E-D5B2F17A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8101D8B-9931-44E4-9AE2-1D5BB854F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AA51A2-CC6B-40C4-A405-E886764A2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6DAE3B-8875-4D10-967B-23CB4599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11D85CA-C637-4A47-843F-9FA486A3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FFA119-FFF0-4E47-84C3-BADD611A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46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C7BCB-BDE5-4F6F-996E-57B980F8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9CA40B-EE6D-4927-B643-CF11ABE3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FC6D6B-E532-489E-857D-2CE90C2B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A0BF36-7067-4F9C-B131-6EBCFB92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83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2F373F5-CE17-4CD7-9CE6-E4643CA5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975B1B-AB7A-4EDB-B7FE-27659DFB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54A36C-C924-4D84-86A0-A8BB65A7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251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FAF4B-908C-4CD6-B1B7-79290D57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3FB03E-106F-469A-903E-7750664A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000C9D-669C-4736-979A-5603E8FE5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5B023B-7AD5-46DF-9F49-36587D82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9F7AC10-0B56-4A77-B2B7-A55F9D29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E9DF9E-F604-469E-B8F1-0F14FE1B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63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BF602-4019-4BE7-B832-08ECDA06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1E2E964-A5DF-4EDB-8C23-EC8BE9F21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B6AB23-DF22-4253-B1C7-C51E97895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2473ED-A67C-40F5-B24F-4B14040C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DB5AC3-C158-4016-8240-C657699E2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2DD002-4474-46B7-832B-DE601558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43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E33EA7A-279F-4309-8647-CB4F791F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3E2981-1150-4679-989D-B7D5F507D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017222-1497-418B-8085-9E6B5D59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5163A-1D8A-4CC0-BC8A-65DEE96EEE66}" type="datetimeFigureOut">
              <a:rPr lang="pt-BR" smtClean="0"/>
              <a:t>28/03/2023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5B05C7-D38E-4F33-AFEE-3CCE2158F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6EC7D-14F8-4C71-9462-E7549860C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28433-FC7D-4609-AEC0-C04B0A86E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71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doCruz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foescola.com/noticias/professor-brasileiro-desenvolve-metodo-e-aplicativo-que-facilitam-o-aprendizado-de-programacao/" TargetMode="External"/><Relationship Id="rId5" Type="http://schemas.openxmlformats.org/officeDocument/2006/relationships/hyperlink" Target="https://brasilescola.uol.com.br/matematica/equacao-2-grau.htm" TargetMode="External"/><Relationship Id="rId4" Type="http://schemas.openxmlformats.org/officeDocument/2006/relationships/hyperlink" Target="https://jovemnerd.com.br/nerdbunker/10-principais-jogos-2023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 com confiança média">
            <a:extLst>
              <a:ext uri="{FF2B5EF4-FFF2-40B4-BE49-F238E27FC236}">
                <a16:creationId xmlns:a16="http://schemas.microsoft.com/office/drawing/2014/main" id="{B58BA525-5D38-90D4-5B3B-48CFF4624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" y="0"/>
            <a:ext cx="12191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4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Rua de uma cidade&#10;&#10;Descrição gerada automaticamente">
            <a:extLst>
              <a:ext uri="{FF2B5EF4-FFF2-40B4-BE49-F238E27FC236}">
                <a16:creationId xmlns:a16="http://schemas.microsoft.com/office/drawing/2014/main" id="{6EA8CC6A-5501-7CE2-42AA-DE03C5F2F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" y="0"/>
            <a:ext cx="12191232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Atravessar a rua</a:t>
            </a:r>
          </a:p>
        </p:txBody>
      </p:sp>
      <p:pic>
        <p:nvPicPr>
          <p:cNvPr id="9" name="Imagem 8" descr="Forma, Retângulo&#10;&#10;Descrição gerada automaticamente">
            <a:extLst>
              <a:ext uri="{FF2B5EF4-FFF2-40B4-BE49-F238E27FC236}">
                <a16:creationId xmlns:a16="http://schemas.microsoft.com/office/drawing/2014/main" id="{2944426E-AE8B-D009-9DF9-7F2F49A1D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6" y="2463024"/>
            <a:ext cx="11402008" cy="4394976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ED5D36D5-B2CA-5AEF-44B5-272ACA2BD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82" y="2822584"/>
            <a:ext cx="3644712" cy="386745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300FDA0B-2910-B58B-F1BC-F1FB8CB89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60" y="2822585"/>
            <a:ext cx="4140324" cy="3867458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C35C6218-A3DA-A832-9725-588B8D3F2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095" y="5049606"/>
            <a:ext cx="1335246" cy="1335246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1CEE3058-7D61-11CF-3F4C-186EBEDBF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50" y="5049606"/>
            <a:ext cx="1335246" cy="13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7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Rua de uma cidade&#10;&#10;Descrição gerada automaticamente">
            <a:extLst>
              <a:ext uri="{FF2B5EF4-FFF2-40B4-BE49-F238E27FC236}">
                <a16:creationId xmlns:a16="http://schemas.microsoft.com/office/drawing/2014/main" id="{6EA8CC6A-5501-7CE2-42AA-DE03C5F2F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" y="0"/>
            <a:ext cx="12191232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Atravessar a rua</a:t>
            </a:r>
          </a:p>
        </p:txBody>
      </p:sp>
      <p:pic>
        <p:nvPicPr>
          <p:cNvPr id="9" name="Imagem 8" descr="Forma, Retângulo&#10;&#10;Descrição gerada automaticamente">
            <a:extLst>
              <a:ext uri="{FF2B5EF4-FFF2-40B4-BE49-F238E27FC236}">
                <a16:creationId xmlns:a16="http://schemas.microsoft.com/office/drawing/2014/main" id="{2944426E-AE8B-D009-9DF9-7F2F49A1D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6" y="2541082"/>
            <a:ext cx="11402008" cy="4394976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ED5D36D5-B2CA-5AEF-44B5-272ACA2BD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82" y="2822584"/>
            <a:ext cx="3644712" cy="3867459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C35C6218-A3DA-A832-9725-588B8D3F2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095" y="5049606"/>
            <a:ext cx="1335246" cy="1335246"/>
          </a:xfrm>
          <a:prstGeom prst="rect">
            <a:avLst/>
          </a:prstGeom>
        </p:spPr>
      </p:pic>
      <p:pic>
        <p:nvPicPr>
          <p:cNvPr id="6" name="Imagem 5" descr="Uma imagem contendo placa, segurando, perto, caminhão&#10;&#10;Descrição gerada automaticamente">
            <a:extLst>
              <a:ext uri="{FF2B5EF4-FFF2-40B4-BE49-F238E27FC236}">
                <a16:creationId xmlns:a16="http://schemas.microsoft.com/office/drawing/2014/main" id="{CAE5ED67-9E32-8A7C-9C14-6C3E7FE06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41" y="5354797"/>
            <a:ext cx="1335246" cy="1335246"/>
          </a:xfrm>
          <a:prstGeom prst="rect">
            <a:avLst/>
          </a:prstGeom>
        </p:spPr>
      </p:pic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80BDDDEC-C87C-5AF4-B9E0-2C02CFF39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80" y="2822584"/>
            <a:ext cx="4140325" cy="38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Algoritmo Computacional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75383D-40D4-2165-CCEC-B1BBDE1530AA}"/>
              </a:ext>
            </a:extLst>
          </p:cNvPr>
          <p:cNvSpPr txBox="1"/>
          <p:nvPr/>
        </p:nvSpPr>
        <p:spPr>
          <a:xfrm>
            <a:off x="4562168" y="3006517"/>
            <a:ext cx="69022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Titillium Web" panose="00000500000000000000" pitchFamily="2" charset="0"/>
              </a:rPr>
              <a:t>Regras sequências</a:t>
            </a:r>
            <a:r>
              <a:rPr lang="pt-BR" sz="3000" dirty="0">
                <a:latin typeface="Titillium Web" panose="00000500000000000000" pitchFamily="2" charset="0"/>
              </a:rPr>
              <a:t> </a:t>
            </a:r>
            <a:r>
              <a:rPr lang="pt-BR" sz="3000" b="1" dirty="0">
                <a:latin typeface="Titillium Web" panose="00000500000000000000" pitchFamily="2" charset="0"/>
              </a:rPr>
              <a:t>lógicas</a:t>
            </a:r>
            <a:r>
              <a:rPr lang="pt-BR" sz="3000" dirty="0">
                <a:latin typeface="Titillium Web" panose="00000500000000000000" pitchFamily="2" charset="0"/>
              </a:rPr>
              <a:t> e bem definidas de um problema </a:t>
            </a:r>
            <a:r>
              <a:rPr lang="pt-BR" sz="3000" b="1" dirty="0">
                <a:latin typeface="Titillium Web" panose="00000500000000000000" pitchFamily="2" charset="0"/>
              </a:rPr>
              <a:t>com o objetivo </a:t>
            </a:r>
            <a:r>
              <a:rPr lang="pt-BR" sz="3000" dirty="0">
                <a:latin typeface="Titillium Web" panose="00000500000000000000" pitchFamily="2" charset="0"/>
              </a:rPr>
              <a:t>de transformá-lo em um programa que seja possível </a:t>
            </a:r>
            <a:r>
              <a:rPr lang="pt-BR" sz="3000" b="1" dirty="0">
                <a:latin typeface="Titillium Web" panose="00000500000000000000" pitchFamily="2" charset="0"/>
              </a:rPr>
              <a:t>ser trado e executado por um computador</a:t>
            </a:r>
            <a:r>
              <a:rPr lang="pt-BR" sz="3000" dirty="0">
                <a:latin typeface="Titillium Web" panose="00000500000000000000" pitchFamily="2" charset="0"/>
              </a:rPr>
              <a:t>.</a:t>
            </a: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1166042-F0B2-467B-2A29-119EE715D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22585"/>
            <a:ext cx="2613887" cy="378746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517221-43E2-E319-CED5-6961440B9F88}"/>
              </a:ext>
            </a:extLst>
          </p:cNvPr>
          <p:cNvSpPr txBox="1"/>
          <p:nvPr/>
        </p:nvSpPr>
        <p:spPr>
          <a:xfrm>
            <a:off x="8739913" y="5407174"/>
            <a:ext cx="2613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latin typeface="Titillium Web" panose="00000500000000000000" pitchFamily="2" charset="0"/>
              </a:rPr>
              <a:t>José Augusto N. G. Manzano</a:t>
            </a:r>
          </a:p>
        </p:txBody>
      </p:sp>
    </p:spTree>
    <p:extLst>
      <p:ext uri="{BB962C8B-B14F-4D97-AF65-F5344CB8AC3E}">
        <p14:creationId xmlns:p14="http://schemas.microsoft.com/office/powerpoint/2010/main" val="414007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Hardware</a:t>
            </a:r>
          </a:p>
        </p:txBody>
      </p:sp>
      <p:pic>
        <p:nvPicPr>
          <p:cNvPr id="9" name="Imagem 8" descr="Computador ligado sobre uma mesa&#10;&#10;Descrição gerada automaticamente">
            <a:extLst>
              <a:ext uri="{FF2B5EF4-FFF2-40B4-BE49-F238E27FC236}">
                <a16:creationId xmlns:a16="http://schemas.microsoft.com/office/drawing/2014/main" id="{6ED5E092-F447-AAD6-243F-C45E8CBF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4" y="2822585"/>
            <a:ext cx="4515668" cy="359290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FF313-8D40-BB68-8519-38197D6160AB}"/>
              </a:ext>
            </a:extLst>
          </p:cNvPr>
          <p:cNvSpPr txBox="1"/>
          <p:nvPr/>
        </p:nvSpPr>
        <p:spPr>
          <a:xfrm>
            <a:off x="5766319" y="2921168"/>
            <a:ext cx="5978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itillium Web" panose="00000500000000000000" pitchFamily="2" charset="0"/>
              </a:rPr>
              <a:t>Vamos trazer esse conceito para os computadores (hardware).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D6A50B-1C5D-D22B-099D-054F79382FFB}"/>
              </a:ext>
            </a:extLst>
          </p:cNvPr>
          <p:cNvSpPr txBox="1"/>
          <p:nvPr/>
        </p:nvSpPr>
        <p:spPr>
          <a:xfrm>
            <a:off x="5766319" y="4276093"/>
            <a:ext cx="5978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itillium Web" panose="00000500000000000000" pitchFamily="2" charset="0"/>
              </a:rPr>
              <a:t>Um programa de um computador (software) é desenvolvido para suprir uma necessidade, ou seja, resolver um problema.</a:t>
            </a:r>
          </a:p>
        </p:txBody>
      </p:sp>
    </p:spTree>
    <p:extLst>
      <p:ext uri="{BB962C8B-B14F-4D97-AF65-F5344CB8AC3E}">
        <p14:creationId xmlns:p14="http://schemas.microsoft.com/office/powerpoint/2010/main" val="2611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-4743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Algoritmos Computacionais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31407C6-CBD7-57BF-9AB1-2547CE32B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3" y="2842870"/>
            <a:ext cx="6111770" cy="3635055"/>
          </a:xfrm>
          <a:prstGeom prst="rect">
            <a:avLst/>
          </a:prstGeom>
        </p:spPr>
      </p:pic>
      <p:pic>
        <p:nvPicPr>
          <p:cNvPr id="5" name="Imagem 4" descr="Aplicativo, Tabela&#10;&#10;Descrição gerada automaticamente">
            <a:extLst>
              <a:ext uri="{FF2B5EF4-FFF2-40B4-BE49-F238E27FC236}">
                <a16:creationId xmlns:a16="http://schemas.microsoft.com/office/drawing/2014/main" id="{42CFD9A2-1B3C-9568-BEC7-200B73A10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01" y="2814113"/>
            <a:ext cx="4815089" cy="3640379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119A9740-B052-6EF3-EC99-5A955B8E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12" y="2842870"/>
            <a:ext cx="5649072" cy="3623439"/>
          </a:xfrm>
          <a:prstGeom prst="rect">
            <a:avLst/>
          </a:prstGeom>
        </p:spPr>
      </p:pic>
      <p:pic>
        <p:nvPicPr>
          <p:cNvPr id="14" name="Imagem 13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CF4075DB-D866-5FAE-8EE1-4C12D0F48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42" y="2856013"/>
            <a:ext cx="6286124" cy="3635055"/>
          </a:xfrm>
          <a:prstGeom prst="rect">
            <a:avLst/>
          </a:prstGeom>
        </p:spPr>
      </p:pic>
      <p:pic>
        <p:nvPicPr>
          <p:cNvPr id="2" name="Imagem 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0209D91-CCCB-AC5B-A615-7D5E12720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86" y="2872501"/>
            <a:ext cx="2750220" cy="3666960"/>
          </a:xfrm>
          <a:prstGeom prst="rect">
            <a:avLst/>
          </a:prstGeom>
        </p:spPr>
      </p:pic>
      <p:pic>
        <p:nvPicPr>
          <p:cNvPr id="4" name="Imagem 3" descr="Monitor de computador&#10;&#10;Descrição gerada automaticamente">
            <a:extLst>
              <a:ext uri="{FF2B5EF4-FFF2-40B4-BE49-F238E27FC236}">
                <a16:creationId xmlns:a16="http://schemas.microsoft.com/office/drawing/2014/main" id="{68247CE4-8149-17FB-DF40-BD8EB97C6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70" y="2804766"/>
            <a:ext cx="4964843" cy="3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Lógica de programação</a:t>
            </a:r>
          </a:p>
        </p:txBody>
      </p:sp>
      <p:pic>
        <p:nvPicPr>
          <p:cNvPr id="3" name="Imagem 2" descr="Uma imagem contendo laranja, relógio, grande, verde&#10;&#10;Descrição gerada automaticamente">
            <a:extLst>
              <a:ext uri="{FF2B5EF4-FFF2-40B4-BE49-F238E27FC236}">
                <a16:creationId xmlns:a16="http://schemas.microsoft.com/office/drawing/2014/main" id="{E42E4E83-8C25-D495-7645-606A1C865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1069"/>
            <a:ext cx="3256603" cy="333488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3851FFC-D862-7F67-982F-95B1D20B2CC3}"/>
              </a:ext>
            </a:extLst>
          </p:cNvPr>
          <p:cNvSpPr txBox="1"/>
          <p:nvPr/>
        </p:nvSpPr>
        <p:spPr>
          <a:xfrm>
            <a:off x="4933003" y="3315040"/>
            <a:ext cx="5978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itillium Web" panose="00000500000000000000" pitchFamily="2" charset="0"/>
              </a:rPr>
              <a:t>“Lógica de programação é a técnica de encadear pensamentos para atingir determinado objetivo.”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EFE800B-8424-35B5-9426-9FDB28E609D0}"/>
              </a:ext>
            </a:extLst>
          </p:cNvPr>
          <p:cNvSpPr txBox="1"/>
          <p:nvPr/>
        </p:nvSpPr>
        <p:spPr>
          <a:xfrm>
            <a:off x="7618004" y="4858512"/>
            <a:ext cx="3401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latin typeface="Titillium Web" panose="00000500000000000000" pitchFamily="2" charset="0"/>
              </a:rPr>
              <a:t>Paulo Sérgio de Moraes</a:t>
            </a:r>
          </a:p>
          <a:p>
            <a:r>
              <a:rPr lang="pt-BR" sz="1500" dirty="0">
                <a:latin typeface="Titillium Web" panose="00000500000000000000" pitchFamily="2" charset="0"/>
              </a:rPr>
              <a:t>Unicamp – Centro de Computação - DSC</a:t>
            </a:r>
          </a:p>
        </p:txBody>
      </p:sp>
    </p:spTree>
    <p:extLst>
      <p:ext uri="{BB962C8B-B14F-4D97-AF65-F5344CB8AC3E}">
        <p14:creationId xmlns:p14="http://schemas.microsoft.com/office/powerpoint/2010/main" val="4094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Lógica de programação</a:t>
            </a:r>
          </a:p>
        </p:txBody>
      </p:sp>
      <p:pic>
        <p:nvPicPr>
          <p:cNvPr id="4" name="Imagem 3" descr="Tela de jogo de vídeo game com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F68D28B-FC9A-ADA1-51ED-852739440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3100506"/>
            <a:ext cx="5281118" cy="310160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8718962-6872-6B3F-2D38-D90453CE4D06}"/>
              </a:ext>
            </a:extLst>
          </p:cNvPr>
          <p:cNvSpPr txBox="1"/>
          <p:nvPr/>
        </p:nvSpPr>
        <p:spPr>
          <a:xfrm>
            <a:off x="6565632" y="3429000"/>
            <a:ext cx="48840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itillium Web" panose="00000500000000000000" pitchFamily="2" charset="0"/>
              </a:rPr>
              <a:t>A lógica de programação está na sua cabeça e você vai programar desenvolvendo raciocínio lógico através da lógica de programação.</a:t>
            </a:r>
          </a:p>
        </p:txBody>
      </p:sp>
    </p:spTree>
    <p:extLst>
      <p:ext uri="{BB962C8B-B14F-4D97-AF65-F5344CB8AC3E}">
        <p14:creationId xmlns:p14="http://schemas.microsoft.com/office/powerpoint/2010/main" val="293023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Linguagem de programação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8718962-6872-6B3F-2D38-D90453CE4D06}"/>
              </a:ext>
            </a:extLst>
          </p:cNvPr>
          <p:cNvSpPr txBox="1"/>
          <p:nvPr/>
        </p:nvSpPr>
        <p:spPr>
          <a:xfrm>
            <a:off x="631363" y="3261043"/>
            <a:ext cx="47057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itillium Web" panose="00000500000000000000" pitchFamily="2" charset="0"/>
              </a:rPr>
              <a:t>Após construir a sua lógica, você vai partir para escrever essa lógica em uma linguagem de programação qualquer.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13CB011A-6A4D-C5AB-9297-3D9C626EC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351" y="2603240"/>
            <a:ext cx="1234302" cy="1918779"/>
          </a:xfrm>
          <a:prstGeom prst="rect">
            <a:avLst/>
          </a:prstGeom>
        </p:spPr>
      </p:pic>
      <p:pic>
        <p:nvPicPr>
          <p:cNvPr id="6" name="Imagem 5" descr="Ícone&#10;&#10;Descrição gerada automaticamente com confiança média">
            <a:extLst>
              <a:ext uri="{FF2B5EF4-FFF2-40B4-BE49-F238E27FC236}">
                <a16:creationId xmlns:a16="http://schemas.microsoft.com/office/drawing/2014/main" id="{4B9A5121-92BA-2824-CBB0-3B7ECA2F2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238" y="2681786"/>
            <a:ext cx="1862674" cy="184023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F4AEA1DC-4EC4-FFC9-DD08-9141FE9BF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06" y="2692128"/>
            <a:ext cx="1570931" cy="1918779"/>
          </a:xfrm>
          <a:prstGeom prst="rect">
            <a:avLst/>
          </a:prstGeom>
        </p:spPr>
      </p:pic>
      <p:pic>
        <p:nvPicPr>
          <p:cNvPr id="13" name="Imagem 12" descr="Desenho de cachorro com a língua de fora&#10;&#10;Descrição gerada automaticamente com confiança média">
            <a:extLst>
              <a:ext uri="{FF2B5EF4-FFF2-40B4-BE49-F238E27FC236}">
                <a16:creationId xmlns:a16="http://schemas.microsoft.com/office/drawing/2014/main" id="{3C908B11-0B95-A5D9-52E1-02EC0F46C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77" y="5041657"/>
            <a:ext cx="1706618" cy="1171332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DFF3C8C-D1FC-5C88-54B9-2F84F140CE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62" y="4903714"/>
            <a:ext cx="1745850" cy="1745850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89AF477-6ED5-6493-8587-1227CA8DDC22}"/>
              </a:ext>
            </a:extLst>
          </p:cNvPr>
          <p:cNvGrpSpPr/>
          <p:nvPr/>
        </p:nvGrpSpPr>
        <p:grpSpPr>
          <a:xfrm>
            <a:off x="9956959" y="5041657"/>
            <a:ext cx="1603678" cy="1513023"/>
            <a:chOff x="9956959" y="5041657"/>
            <a:chExt cx="1603678" cy="1513023"/>
          </a:xfrm>
        </p:grpSpPr>
        <p:pic>
          <p:nvPicPr>
            <p:cNvPr id="19" name="Imagem 18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9DFB3D50-4ACC-0E25-CFE0-27D24A95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959" y="5041657"/>
              <a:ext cx="1603678" cy="1139455"/>
            </a:xfrm>
            <a:prstGeom prst="rect">
              <a:avLst/>
            </a:prstGeom>
          </p:spPr>
        </p:pic>
        <p:pic>
          <p:nvPicPr>
            <p:cNvPr id="21" name="Imagem 20" descr="Texto, Logotipo&#10;&#10;Descrição gerada automaticamente">
              <a:extLst>
                <a:ext uri="{FF2B5EF4-FFF2-40B4-BE49-F238E27FC236}">
                  <a16:creationId xmlns:a16="http://schemas.microsoft.com/office/drawing/2014/main" id="{80284A23-D23D-042E-F546-5E55822FA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0335" y="6266045"/>
              <a:ext cx="939425" cy="288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856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Fluxogramas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471CB2A-2388-2F60-E217-A5A450E596DA}"/>
              </a:ext>
            </a:extLst>
          </p:cNvPr>
          <p:cNvGrpSpPr/>
          <p:nvPr/>
        </p:nvGrpSpPr>
        <p:grpSpPr>
          <a:xfrm>
            <a:off x="3877279" y="2562070"/>
            <a:ext cx="3508393" cy="3729637"/>
            <a:chOff x="3877279" y="2562070"/>
            <a:chExt cx="3508393" cy="372963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B8928C9A-3849-47BC-0480-C834C1423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222" y="3479952"/>
              <a:ext cx="3326450" cy="2811755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3A85BA6-7216-8B3D-1E57-638489F95514}"/>
                </a:ext>
              </a:extLst>
            </p:cNvPr>
            <p:cNvSpPr txBox="1"/>
            <p:nvPr/>
          </p:nvSpPr>
          <p:spPr>
            <a:xfrm>
              <a:off x="3877279" y="2562070"/>
              <a:ext cx="350839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atin typeface="Titillium Web" panose="00000500000000000000" pitchFamily="2" charset="0"/>
                </a:rPr>
                <a:t>Diagrama de </a:t>
              </a:r>
              <a:r>
                <a:rPr lang="pt-BR" sz="2500" b="1" dirty="0" err="1">
                  <a:latin typeface="Titillium Web" panose="00000500000000000000" pitchFamily="2" charset="0"/>
                </a:rPr>
                <a:t>Chapin</a:t>
              </a:r>
              <a:endParaRPr lang="pt-BR" sz="2500" b="1" dirty="0">
                <a:latin typeface="Titillium Web" panose="00000500000000000000" pitchFamily="2" charset="0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8995F95-A2FD-52D1-08BA-89F0FB0A7CA1}"/>
              </a:ext>
            </a:extLst>
          </p:cNvPr>
          <p:cNvGrpSpPr/>
          <p:nvPr/>
        </p:nvGrpSpPr>
        <p:grpSpPr>
          <a:xfrm>
            <a:off x="294842" y="2538486"/>
            <a:ext cx="3508393" cy="4098010"/>
            <a:chOff x="294842" y="2538486"/>
            <a:chExt cx="3508393" cy="4098010"/>
          </a:xfrm>
        </p:grpSpPr>
        <p:pic>
          <p:nvPicPr>
            <p:cNvPr id="3" name="Imagem 2" descr="Diagrama&#10;&#10;Descrição gerada automaticamente">
              <a:extLst>
                <a:ext uri="{FF2B5EF4-FFF2-40B4-BE49-F238E27FC236}">
                  <a16:creationId xmlns:a16="http://schemas.microsoft.com/office/drawing/2014/main" id="{BDEA8037-40D9-47F4-2E55-E85EA7C8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5" y="3162723"/>
              <a:ext cx="3151511" cy="3473773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5077034-4DDD-13AD-4B37-32852EC2DDAF}"/>
                </a:ext>
              </a:extLst>
            </p:cNvPr>
            <p:cNvSpPr txBox="1"/>
            <p:nvPr/>
          </p:nvSpPr>
          <p:spPr>
            <a:xfrm>
              <a:off x="294842" y="2538486"/>
              <a:ext cx="350839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>
                  <a:latin typeface="Titillium Web" panose="00000500000000000000" pitchFamily="2" charset="0"/>
                </a:rPr>
                <a:t>Fluxograma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5BF49A6-48CB-E4B0-F422-DFE99475A77D}"/>
              </a:ext>
            </a:extLst>
          </p:cNvPr>
          <p:cNvGrpSpPr/>
          <p:nvPr/>
        </p:nvGrpSpPr>
        <p:grpSpPr>
          <a:xfrm>
            <a:off x="7993790" y="2562070"/>
            <a:ext cx="3724926" cy="3681212"/>
            <a:chOff x="7993790" y="2562070"/>
            <a:chExt cx="3724926" cy="3681212"/>
          </a:xfrm>
        </p:grpSpPr>
        <p:pic>
          <p:nvPicPr>
            <p:cNvPr id="16" name="Imagem 15" descr="Texto&#10;&#10;Descrição gerada automaticamente">
              <a:extLst>
                <a:ext uri="{FF2B5EF4-FFF2-40B4-BE49-F238E27FC236}">
                  <a16:creationId xmlns:a16="http://schemas.microsoft.com/office/drawing/2014/main" id="{64EB205C-1FA1-8D2E-129C-88AADA6B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834" y="3324569"/>
              <a:ext cx="3718882" cy="29187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DEB54F2-9BEF-D02D-86B0-22C936A53332}"/>
                </a:ext>
              </a:extLst>
            </p:cNvPr>
            <p:cNvSpPr txBox="1"/>
            <p:nvPr/>
          </p:nvSpPr>
          <p:spPr>
            <a:xfrm>
              <a:off x="7993790" y="2562070"/>
              <a:ext cx="350839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 err="1">
                  <a:latin typeface="Titillium Web" panose="00000500000000000000" pitchFamily="2" charset="0"/>
                </a:rPr>
                <a:t>Portugol</a:t>
              </a:r>
              <a:endParaRPr lang="pt-BR" sz="2500" b="1" dirty="0">
                <a:latin typeface="Titillium Web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43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Pseudocódigo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5BF49A6-48CB-E4B0-F422-DFE99475A77D}"/>
              </a:ext>
            </a:extLst>
          </p:cNvPr>
          <p:cNvGrpSpPr/>
          <p:nvPr/>
        </p:nvGrpSpPr>
        <p:grpSpPr>
          <a:xfrm>
            <a:off x="838200" y="2711360"/>
            <a:ext cx="3724926" cy="3681212"/>
            <a:chOff x="7993790" y="2562070"/>
            <a:chExt cx="3724926" cy="3681212"/>
          </a:xfrm>
        </p:grpSpPr>
        <p:pic>
          <p:nvPicPr>
            <p:cNvPr id="16" name="Imagem 15" descr="Texto&#10;&#10;Descrição gerada automaticamente">
              <a:extLst>
                <a:ext uri="{FF2B5EF4-FFF2-40B4-BE49-F238E27FC236}">
                  <a16:creationId xmlns:a16="http://schemas.microsoft.com/office/drawing/2014/main" id="{64EB205C-1FA1-8D2E-129C-88AADA6B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9834" y="3324569"/>
              <a:ext cx="3718882" cy="29187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DEB54F2-9BEF-D02D-86B0-22C936A53332}"/>
                </a:ext>
              </a:extLst>
            </p:cNvPr>
            <p:cNvSpPr txBox="1"/>
            <p:nvPr/>
          </p:nvSpPr>
          <p:spPr>
            <a:xfrm>
              <a:off x="7993790" y="2562070"/>
              <a:ext cx="350839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 dirty="0" err="1">
                  <a:latin typeface="Titillium Web" panose="00000500000000000000" pitchFamily="2" charset="0"/>
                </a:rPr>
                <a:t>Portugol</a:t>
              </a:r>
              <a:endParaRPr lang="pt-BR" sz="2500" b="1" dirty="0">
                <a:latin typeface="Titillium Web" panose="00000500000000000000" pitchFamily="2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19A607EB-3C08-D281-BB3A-5DE75E22FFB7}"/>
              </a:ext>
            </a:extLst>
          </p:cNvPr>
          <p:cNvSpPr txBox="1"/>
          <p:nvPr/>
        </p:nvSpPr>
        <p:spPr>
          <a:xfrm>
            <a:off x="5354819" y="3732886"/>
            <a:ext cx="60438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itillium Web" panose="00000500000000000000" pitchFamily="2" charset="0"/>
              </a:rPr>
              <a:t>O pseudocódigo é a lógica do seu programa escrito na sua linguagem nativa que, no nosso caso, por ser em português foi batizado com </a:t>
            </a:r>
            <a:r>
              <a:rPr lang="pt-BR" sz="3000" dirty="0" err="1">
                <a:latin typeface="Titillium Web" panose="00000500000000000000" pitchFamily="2" charset="0"/>
              </a:rPr>
              <a:t>Portugol</a:t>
            </a:r>
            <a:r>
              <a:rPr lang="pt-BR" sz="3000" dirty="0">
                <a:latin typeface="Titillium Web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4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tângulo&#10;&#10;Descrição gerada automaticamente">
            <a:extLst>
              <a:ext uri="{FF2B5EF4-FFF2-40B4-BE49-F238E27FC236}">
                <a16:creationId xmlns:a16="http://schemas.microsoft.com/office/drawing/2014/main" id="{9FAF19B5-5B97-7010-C0A6-83038B9E5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-38100"/>
            <a:ext cx="12188775" cy="6858000"/>
          </a:xfrm>
          <a:prstGeom prst="rect">
            <a:avLst/>
          </a:prstGeom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CF3B05B5-7EFB-4D48-9380-9BFCE0D8C0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39" y="3192497"/>
            <a:ext cx="3238500" cy="2806700"/>
          </a:xfrm>
          <a:ln w="76200">
            <a:solidFill>
              <a:srgbClr val="002060"/>
            </a:solidFill>
          </a:ln>
        </p:spPr>
      </p:pic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02B57C4F-762C-42C5-B72B-86A675A0414E}"/>
              </a:ext>
            </a:extLst>
          </p:cNvPr>
          <p:cNvSpPr txBox="1">
            <a:spLocks/>
          </p:cNvSpPr>
          <p:nvPr/>
        </p:nvSpPr>
        <p:spPr>
          <a:xfrm>
            <a:off x="836612" y="321841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3773DE4-8B41-4D97-B0D4-1D34DA5D033A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>
                <a:solidFill>
                  <a:schemeClr val="bg1"/>
                </a:solidFill>
                <a:latin typeface="Trebuchet MS (Títulos)"/>
              </a:rPr>
              <a:t>Apresentação</a:t>
            </a:r>
            <a:endParaRPr lang="pt-BR" b="1" dirty="0">
              <a:solidFill>
                <a:schemeClr val="bg1"/>
              </a:solidFill>
              <a:latin typeface="Trebuchet MS (Títulos)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8C6D4A-BCC5-44BF-B37F-EDCC2C868CBD}"/>
              </a:ext>
            </a:extLst>
          </p:cNvPr>
          <p:cNvSpPr txBox="1"/>
          <p:nvPr/>
        </p:nvSpPr>
        <p:spPr>
          <a:xfrm>
            <a:off x="5695104" y="2859214"/>
            <a:ext cx="58561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Titillium Web" panose="00000500000000000000" pitchFamily="2" charset="0"/>
              </a:rPr>
              <a:t>Fernando Cruz de Aguiar</a:t>
            </a:r>
          </a:p>
          <a:p>
            <a:r>
              <a:rPr lang="pt-BR" sz="2200" b="0" dirty="0">
                <a:latin typeface="Titillium Web" panose="00000500000000000000" pitchFamily="2" charset="0"/>
              </a:rPr>
              <a:t>Professor de Tecnologia</a:t>
            </a:r>
          </a:p>
          <a:p>
            <a:endParaRPr lang="pt-BR" sz="2200" b="0" dirty="0">
              <a:latin typeface="Titillium Web" panose="00000500000000000000" pitchFamily="2" charset="0"/>
            </a:endParaRPr>
          </a:p>
          <a:p>
            <a:r>
              <a:rPr lang="pt-BR" b="1" dirty="0">
                <a:latin typeface="Titillium Web" panose="00000500000000000000" pitchFamily="2" charset="0"/>
              </a:rPr>
              <a:t>- Pós-Graduação em Data Science</a:t>
            </a:r>
          </a:p>
          <a:p>
            <a:r>
              <a:rPr lang="pt-BR" b="0" dirty="0">
                <a:latin typeface="Titillium Web" panose="00000500000000000000" pitchFamily="2" charset="0"/>
              </a:rPr>
              <a:t>  Centro Universitário Maurício de Nassau – </a:t>
            </a:r>
            <a:r>
              <a:rPr lang="pt-BR" b="0" dirty="0" err="1">
                <a:latin typeface="Titillium Web" panose="00000500000000000000" pitchFamily="2" charset="0"/>
              </a:rPr>
              <a:t>Uninassau</a:t>
            </a:r>
            <a:r>
              <a:rPr lang="pt-BR" b="0" dirty="0">
                <a:latin typeface="Titillium Web" panose="00000500000000000000" pitchFamily="2" charset="0"/>
              </a:rPr>
              <a:t> - PE</a:t>
            </a:r>
          </a:p>
          <a:p>
            <a:endParaRPr lang="pt-BR" b="0" dirty="0">
              <a:latin typeface="Titillium Web" panose="00000500000000000000" pitchFamily="2" charset="0"/>
            </a:endParaRPr>
          </a:p>
          <a:p>
            <a:r>
              <a:rPr lang="pt-BR" b="1" dirty="0">
                <a:latin typeface="Titillium Web" panose="00000500000000000000" pitchFamily="2" charset="0"/>
              </a:rPr>
              <a:t>- Análise e Desenvolvimento de Sistemas</a:t>
            </a:r>
          </a:p>
          <a:p>
            <a:r>
              <a:rPr lang="pt-BR" b="0" dirty="0">
                <a:latin typeface="Titillium Web" panose="00000500000000000000" pitchFamily="2" charset="0"/>
              </a:rPr>
              <a:t>  Universidade da Amazônia – </a:t>
            </a:r>
            <a:r>
              <a:rPr lang="pt-BR" b="0" dirty="0" err="1">
                <a:latin typeface="Titillium Web" panose="00000500000000000000" pitchFamily="2" charset="0"/>
              </a:rPr>
              <a:t>Unama</a:t>
            </a:r>
            <a:r>
              <a:rPr lang="pt-BR" b="0" dirty="0">
                <a:latin typeface="Titillium Web" panose="00000500000000000000" pitchFamily="2" charset="0"/>
              </a:rPr>
              <a:t> - PA</a:t>
            </a:r>
          </a:p>
          <a:p>
            <a:endParaRPr lang="pt-BR" b="0" dirty="0">
              <a:latin typeface="Titillium Web" panose="00000500000000000000" pitchFamily="2" charset="0"/>
            </a:endParaRPr>
          </a:p>
          <a:p>
            <a:r>
              <a:rPr lang="pt-BR" b="1" dirty="0">
                <a:latin typeface="Titillium Web" panose="00000500000000000000" pitchFamily="2" charset="0"/>
              </a:rPr>
              <a:t>- Técnico Designer Gráfico</a:t>
            </a:r>
          </a:p>
          <a:p>
            <a:r>
              <a:rPr lang="pt-BR" b="0" dirty="0">
                <a:latin typeface="Titillium Web" panose="00000500000000000000" pitchFamily="2" charset="0"/>
              </a:rPr>
              <a:t>  </a:t>
            </a:r>
            <a:r>
              <a:rPr lang="pt-BR" b="0" dirty="0" err="1">
                <a:latin typeface="Titillium Web" panose="00000500000000000000" pitchFamily="2" charset="0"/>
              </a:rPr>
              <a:t>Condata</a:t>
            </a:r>
            <a:r>
              <a:rPr lang="pt-BR" b="0" dirty="0">
                <a:latin typeface="Titillium Web" panose="00000500000000000000" pitchFamily="2" charset="0"/>
              </a:rPr>
              <a:t> - PA</a:t>
            </a:r>
          </a:p>
        </p:txBody>
      </p:sp>
    </p:spTree>
    <p:extLst>
      <p:ext uri="{BB962C8B-B14F-4D97-AF65-F5344CB8AC3E}">
        <p14:creationId xmlns:p14="http://schemas.microsoft.com/office/powerpoint/2010/main" val="40042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Equação do 2º grau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FF313-8D40-BB68-8519-38197D6160AB}"/>
              </a:ext>
            </a:extLst>
          </p:cNvPr>
          <p:cNvSpPr txBox="1"/>
          <p:nvPr/>
        </p:nvSpPr>
        <p:spPr>
          <a:xfrm>
            <a:off x="838200" y="2726015"/>
            <a:ext cx="94068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itillium Web" panose="00000500000000000000" pitchFamily="2" charset="0"/>
              </a:rPr>
              <a:t>Vejamos um exemplo muito simples, equação do 2º grau.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D6A50B-1C5D-D22B-099D-054F79382FFB}"/>
              </a:ext>
            </a:extLst>
          </p:cNvPr>
          <p:cNvSpPr txBox="1"/>
          <p:nvPr/>
        </p:nvSpPr>
        <p:spPr>
          <a:xfrm>
            <a:off x="6009275" y="4043197"/>
            <a:ext cx="53331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Titillium Web" panose="00000500000000000000" pitchFamily="2" charset="0"/>
              </a:rPr>
              <a:t>Já sabemos o conceito, a fórmula de Bhaskara, as rotinas então vamos desenvolver e resolver esse problema.</a:t>
            </a:r>
          </a:p>
        </p:txBody>
      </p:sp>
      <p:pic>
        <p:nvPicPr>
          <p:cNvPr id="3" name="Imagem 2" descr="Placa de lousa verde&#10;&#10;Descrição gerada automaticamente">
            <a:extLst>
              <a:ext uri="{FF2B5EF4-FFF2-40B4-BE49-F238E27FC236}">
                <a16:creationId xmlns:a16="http://schemas.microsoft.com/office/drawing/2014/main" id="{A325DE99-3EF1-24D6-CF79-B6B83139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3" y="3429000"/>
            <a:ext cx="4714353" cy="31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 err="1">
                <a:solidFill>
                  <a:schemeClr val="bg1"/>
                </a:solidFill>
                <a:latin typeface="Trebuchet MS (Títulos)"/>
              </a:rPr>
              <a:t>VisualG</a:t>
            </a:r>
            <a:r>
              <a:rPr lang="pt-BR" b="1" dirty="0">
                <a:solidFill>
                  <a:schemeClr val="bg1"/>
                </a:solidFill>
                <a:latin typeface="Trebuchet MS (Títulos)"/>
              </a:rPr>
              <a:t> 3</a:t>
            </a:r>
          </a:p>
        </p:txBody>
      </p:sp>
      <p:pic>
        <p:nvPicPr>
          <p:cNvPr id="3" name="Imagem 2" descr="Aplicativo&#10;&#10;Descrição gerada automaticamente com confiança média">
            <a:extLst>
              <a:ext uri="{FF2B5EF4-FFF2-40B4-BE49-F238E27FC236}">
                <a16:creationId xmlns:a16="http://schemas.microsoft.com/office/drawing/2014/main" id="{B24E5036-1299-4655-97C5-D9A52615A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" y="2464470"/>
            <a:ext cx="7957697" cy="4205929"/>
          </a:xfrm>
          <a:prstGeom prst="rect">
            <a:avLst/>
          </a:prstGeo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471CD59-FEF4-87DB-120F-9930A9357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66" y="3081130"/>
            <a:ext cx="4897671" cy="31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Exercícios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04DDB1-2076-C2EA-B410-5C79E52ADB19}"/>
              </a:ext>
            </a:extLst>
          </p:cNvPr>
          <p:cNvSpPr txBox="1"/>
          <p:nvPr/>
        </p:nvSpPr>
        <p:spPr>
          <a:xfrm>
            <a:off x="631030" y="2682909"/>
            <a:ext cx="110988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Exercício 1: </a:t>
            </a:r>
            <a:r>
              <a:rPr lang="pt-BR" sz="2400" dirty="0"/>
              <a:t>Fazer um algoritmo para sacar dinheiro de um caixa eletrônico. </a:t>
            </a:r>
            <a:r>
              <a:rPr lang="pt-BR" sz="2400" b="1" dirty="0"/>
              <a:t>Critério:</a:t>
            </a:r>
            <a:r>
              <a:rPr lang="pt-BR" sz="2400" dirty="0"/>
              <a:t>  O usuário terá que utilizar o cartão do banco para poder sacar.</a:t>
            </a:r>
          </a:p>
          <a:p>
            <a:endParaRPr lang="pt-BR" sz="2400" dirty="0"/>
          </a:p>
          <a:p>
            <a:r>
              <a:rPr lang="pt-BR" sz="2400" b="1" dirty="0"/>
              <a:t>Exercício 2: </a:t>
            </a:r>
            <a:r>
              <a:rPr lang="pt-BR" sz="2400" dirty="0"/>
              <a:t>Faça um algoritmo para fazer um sanduíche.</a:t>
            </a:r>
          </a:p>
          <a:p>
            <a:endParaRPr lang="pt-BR" sz="2400" dirty="0"/>
          </a:p>
          <a:p>
            <a:r>
              <a:rPr lang="pt-BR" sz="2400" b="1" dirty="0"/>
              <a:t>Exercício 3: </a:t>
            </a:r>
            <a:r>
              <a:rPr lang="pt-BR" sz="2400" dirty="0"/>
              <a:t>Faça um algoritmo que peça ao usuário um valor em reais a ser convertido em dólar. Imprima o valor em dólares na tela do usuário considerando a cotação atual de US$ 5,17.</a:t>
            </a:r>
          </a:p>
          <a:p>
            <a:endParaRPr lang="pt-BR" sz="2400" dirty="0"/>
          </a:p>
          <a:p>
            <a:r>
              <a:rPr lang="pt-BR" sz="2400" b="1" dirty="0"/>
              <a:t>Exercício 4: </a:t>
            </a:r>
            <a:r>
              <a:rPr lang="pt-BR" sz="2400" dirty="0"/>
              <a:t>Faça um algoritmo que vai verificar se o usuário é maior ou menor de idade.</a:t>
            </a:r>
          </a:p>
        </p:txBody>
      </p:sp>
    </p:spTree>
    <p:extLst>
      <p:ext uri="{BB962C8B-B14F-4D97-AF65-F5344CB8AC3E}">
        <p14:creationId xmlns:p14="http://schemas.microsoft.com/office/powerpoint/2010/main" val="112456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tângulo&#10;&#10;Descrição gerada automaticamente">
            <a:extLst>
              <a:ext uri="{FF2B5EF4-FFF2-40B4-BE49-F238E27FC236}">
                <a16:creationId xmlns:a16="http://schemas.microsoft.com/office/drawing/2014/main" id="{C3A1A7B8-DE49-39BE-83F4-22FEDBE5B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CFC4860-8BB9-4126-9FDA-49F42BAA016B}"/>
              </a:ext>
            </a:extLst>
          </p:cNvPr>
          <p:cNvSpPr txBox="1"/>
          <p:nvPr/>
        </p:nvSpPr>
        <p:spPr>
          <a:xfrm>
            <a:off x="677619" y="2679915"/>
            <a:ext cx="7542651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latin typeface="Titillium Web" panose="00000500000000000000" pitchFamily="2" charset="0"/>
              </a:rPr>
              <a:t>Bons estudos!</a:t>
            </a:r>
          </a:p>
          <a:p>
            <a:endParaRPr lang="pt-BR" sz="2800" dirty="0">
              <a:latin typeface="Titillium Web" panose="00000500000000000000" pitchFamily="2" charset="0"/>
            </a:endParaRPr>
          </a:p>
          <a:p>
            <a:endParaRPr lang="pt-BR" sz="2800" dirty="0">
              <a:latin typeface="Titillium Web" panose="00000500000000000000" pitchFamily="2" charset="0"/>
            </a:endParaRPr>
          </a:p>
          <a:p>
            <a:r>
              <a:rPr lang="pt-BR" sz="2800" dirty="0">
                <a:latin typeface="Titillium Web" panose="00000500000000000000" pitchFamily="2" charset="0"/>
              </a:rPr>
              <a:t>Qualquer dúvida, estou à disposição.</a:t>
            </a:r>
          </a:p>
          <a:p>
            <a:endParaRPr lang="pt-BR" sz="2800" dirty="0">
              <a:latin typeface="Titillium Web" panose="00000500000000000000" pitchFamily="2" charset="0"/>
            </a:endParaRPr>
          </a:p>
          <a:p>
            <a:r>
              <a:rPr lang="pt-BR" sz="2800" b="1" dirty="0">
                <a:latin typeface="Titillium Web" panose="00000500000000000000" pitchFamily="2" charset="0"/>
              </a:rPr>
              <a:t>Meu GitHub:</a:t>
            </a:r>
            <a:r>
              <a:rPr lang="pt-BR" sz="2800" dirty="0">
                <a:latin typeface="Titillium Web" panose="00000500000000000000" pitchFamily="2" charset="0"/>
              </a:rPr>
              <a:t> </a:t>
            </a:r>
            <a:r>
              <a:rPr lang="pt-BR" sz="2800" dirty="0">
                <a:latin typeface="Titillium Web" panose="00000500000000000000" pitchFamily="2" charset="0"/>
                <a:hlinkClick r:id="rId3"/>
              </a:rPr>
              <a:t>https://github.com/NandoCruz</a:t>
            </a:r>
            <a:endParaRPr lang="pt-BR" sz="2800" dirty="0">
              <a:latin typeface="Titillium Web" panose="00000500000000000000" pitchFamily="2" charset="0"/>
            </a:endParaRPr>
          </a:p>
          <a:p>
            <a:endParaRPr lang="pt-BR" sz="2800" dirty="0">
              <a:latin typeface="Titillium Web" panose="00000500000000000000" pitchFamily="2" charset="0"/>
            </a:endParaRPr>
          </a:p>
          <a:p>
            <a:r>
              <a:rPr lang="pt-BR" sz="2800" dirty="0">
                <a:latin typeface="Titillium Web" panose="00000500000000000000" pitchFamily="2" charset="0"/>
              </a:rPr>
              <a:t>E-mail: nando33_2005@hotmail.com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5B98BFB-B82C-1B86-8C12-99FFB7E6E4FB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Por hoje é só pessoal!</a:t>
            </a:r>
          </a:p>
        </p:txBody>
      </p:sp>
    </p:spTree>
    <p:extLst>
      <p:ext uri="{BB962C8B-B14F-4D97-AF65-F5344CB8AC3E}">
        <p14:creationId xmlns:p14="http://schemas.microsoft.com/office/powerpoint/2010/main" val="1140247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0A4AE0B-71C7-E5EA-4A28-58C8556B6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732B406-4604-4D30-B58A-1CBB8FA8974E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176839-E878-49BE-AC75-F353DE649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32" y="2822585"/>
            <a:ext cx="11196734" cy="3668428"/>
          </a:xfrm>
        </p:spPr>
        <p:txBody>
          <a:bodyPr tIns="46800" bIns="46800">
            <a:noAutofit/>
          </a:bodyPr>
          <a:lstStyle/>
          <a:p>
            <a:pPr marL="0" indent="0">
              <a:buNone/>
            </a:pPr>
            <a:r>
              <a:rPr lang="pt-BR" sz="1800" dirty="0"/>
              <a:t>GUANABARA, </a:t>
            </a:r>
            <a:r>
              <a:rPr lang="pt-BR" sz="1800" dirty="0" err="1"/>
              <a:t>Profº</a:t>
            </a:r>
            <a:r>
              <a:rPr lang="pt-BR" sz="1800" dirty="0"/>
              <a:t> Gustavo. Curso grátis: Algoritmo. Disponível em: </a:t>
            </a:r>
            <a:r>
              <a:rPr lang="pt-BR" sz="1800" dirty="0">
                <a:hlinkClick r:id="rId3" invalidUrl="https:///"/>
              </a:rPr>
              <a:t>https://www.cursoemvideo.com/cursos/</a:t>
            </a:r>
            <a:r>
              <a:rPr lang="pt-BR" sz="1800" dirty="0"/>
              <a:t>. Acesso em: 01 março 2023.</a:t>
            </a:r>
            <a:endParaRPr lang="pt-BR" sz="1800" i="0" dirty="0">
              <a:solidFill>
                <a:srgbClr val="1E1E26"/>
              </a:solidFill>
              <a:effectLst/>
              <a:ea typeface="Open Sans" pitchFamily="2" charset="0"/>
              <a:cs typeface="Open Sans" pitchFamily="2" charset="0"/>
            </a:endParaRPr>
          </a:p>
          <a:p>
            <a:pPr marL="0" indent="0">
              <a:buNone/>
            </a:pPr>
            <a:r>
              <a:rPr lang="pt-BR" sz="1800" i="0" dirty="0">
                <a:solidFill>
                  <a:srgbClr val="1E1E26"/>
                </a:solidFill>
                <a:effectLst/>
                <a:ea typeface="Open Sans" pitchFamily="2" charset="0"/>
                <a:cs typeface="Open Sans" pitchFamily="2" charset="0"/>
              </a:rPr>
              <a:t>GARCIA, </a:t>
            </a:r>
            <a:r>
              <a:rPr lang="pt-BR" sz="1800" i="0" dirty="0" err="1">
                <a:solidFill>
                  <a:srgbClr val="1E1E26"/>
                </a:solidFill>
                <a:effectLst/>
                <a:ea typeface="Open Sans" pitchFamily="2" charset="0"/>
                <a:cs typeface="Open Sans" pitchFamily="2" charset="0"/>
              </a:rPr>
              <a:t>Tayná</a:t>
            </a:r>
            <a:r>
              <a:rPr lang="pt-BR" sz="1800" i="0" dirty="0">
                <a:solidFill>
                  <a:srgbClr val="1E1E26"/>
                </a:solidFill>
                <a:effectLst/>
                <a:ea typeface="Open Sans" pitchFamily="2" charset="0"/>
                <a:cs typeface="Open Sans" pitchFamily="2" charset="0"/>
              </a:rPr>
              <a:t>. Zelda, </a:t>
            </a:r>
            <a:r>
              <a:rPr lang="pt-BR" sz="1800" i="0" dirty="0" err="1">
                <a:solidFill>
                  <a:srgbClr val="1E1E26"/>
                </a:solidFill>
                <a:effectLst/>
                <a:ea typeface="Open Sans" pitchFamily="2" charset="0"/>
                <a:cs typeface="Open Sans" pitchFamily="2" charset="0"/>
              </a:rPr>
              <a:t>Resident</a:t>
            </a:r>
            <a:r>
              <a:rPr lang="pt-BR" sz="1800" i="0" dirty="0">
                <a:solidFill>
                  <a:srgbClr val="1E1E26"/>
                </a:solidFill>
                <a:effectLst/>
                <a:ea typeface="Open Sans" pitchFamily="2" charset="0"/>
                <a:cs typeface="Open Sans" pitchFamily="2" charset="0"/>
              </a:rPr>
              <a:t> </a:t>
            </a:r>
            <a:r>
              <a:rPr lang="pt-BR" sz="1800" i="0" dirty="0" err="1">
                <a:solidFill>
                  <a:srgbClr val="1E1E26"/>
                </a:solidFill>
                <a:effectLst/>
                <a:ea typeface="Open Sans" pitchFamily="2" charset="0"/>
                <a:cs typeface="Open Sans" pitchFamily="2" charset="0"/>
              </a:rPr>
              <a:t>Evil</a:t>
            </a:r>
            <a:r>
              <a:rPr lang="pt-BR" sz="1800" i="0" dirty="0">
                <a:solidFill>
                  <a:srgbClr val="1E1E26"/>
                </a:solidFill>
                <a:effectLst/>
                <a:ea typeface="Open Sans" pitchFamily="2" charset="0"/>
                <a:cs typeface="Open Sans" pitchFamily="2" charset="0"/>
              </a:rPr>
              <a:t> 4 e mais: os 10 principais jogos que serão lançados em 2023. Disponível em: </a:t>
            </a:r>
            <a:r>
              <a:rPr lang="pt-BR" sz="1800" dirty="0">
                <a:ea typeface="Open Sans" pitchFamily="2" charset="0"/>
                <a:cs typeface="Open Sans" pitchFamily="2" charset="0"/>
                <a:hlinkClick r:id="rId4"/>
              </a:rPr>
              <a:t>https://jovemnerd.com.br/nerdbunker/10-principais-jogos-2023/</a:t>
            </a:r>
            <a:r>
              <a:rPr lang="pt-BR" sz="1800" dirty="0">
                <a:ea typeface="Open Sans" pitchFamily="2" charset="0"/>
                <a:cs typeface="Open Sans" pitchFamily="2" charset="0"/>
              </a:rPr>
              <a:t>. Acesso em: 01 março 2023.</a:t>
            </a:r>
          </a:p>
          <a:p>
            <a:pPr marL="0" indent="0">
              <a:buNone/>
            </a:pPr>
            <a:r>
              <a:rPr lang="pt-BR" sz="1800" dirty="0">
                <a:ea typeface="Open Sans" pitchFamily="2" charset="0"/>
                <a:cs typeface="Open Sans" pitchFamily="2" charset="0"/>
              </a:rPr>
              <a:t>MORAES, Paulo Sérgio de. Curso Básico de Lógica de Programação – Lógica de Programação – Unicamp – Centro de Computação - DSC. Disponível em: https://ftp.unicamp.br/pub/apoio/treinamentos/logica/logica.pdf. Acesso em: 08 março 2023.</a:t>
            </a:r>
          </a:p>
          <a:p>
            <a:pPr marL="0" indent="0">
              <a:buNone/>
            </a:pPr>
            <a:r>
              <a:rPr lang="pt-BR" sz="1800" dirty="0">
                <a:ea typeface="Open Sans" pitchFamily="2" charset="0"/>
                <a:cs typeface="Open Sans" pitchFamily="2" charset="0"/>
              </a:rPr>
              <a:t>LUIZ, </a:t>
            </a:r>
            <a:r>
              <a:rPr lang="pt-BR" sz="1800" dirty="0" err="1">
                <a:ea typeface="Open Sans" pitchFamily="2" charset="0"/>
                <a:cs typeface="Open Sans" pitchFamily="2" charset="0"/>
              </a:rPr>
              <a:t>Profº</a:t>
            </a:r>
            <a:r>
              <a:rPr lang="pt-BR" sz="1800" dirty="0">
                <a:ea typeface="Open Sans" pitchFamily="2" charset="0"/>
                <a:cs typeface="Open Sans" pitchFamily="2" charset="0"/>
              </a:rPr>
              <a:t>. Robson. Site Brasil Escola. Equação do 2º grau. Disponível em: </a:t>
            </a:r>
            <a:r>
              <a:rPr lang="pt-BR" sz="1800" dirty="0">
                <a:ea typeface="Open Sans" pitchFamily="2" charset="0"/>
                <a:cs typeface="Open Sans" pitchFamily="2" charset="0"/>
                <a:hlinkClick r:id="rId5"/>
              </a:rPr>
              <a:t>https://brasilescola.uol.com.br/matematica/equacao-2-grau.htm</a:t>
            </a:r>
            <a:r>
              <a:rPr lang="pt-BR" sz="1800" dirty="0">
                <a:ea typeface="Open Sans" pitchFamily="2" charset="0"/>
                <a:cs typeface="Open Sans" pitchFamily="2" charset="0"/>
              </a:rPr>
              <a:t>. Acesso em: 02 março 2023.</a:t>
            </a:r>
          </a:p>
          <a:p>
            <a:pPr marL="0" indent="0">
              <a:buNone/>
            </a:pPr>
            <a:r>
              <a:rPr lang="pt-BR" sz="1800" dirty="0">
                <a:ea typeface="Open Sans" pitchFamily="2" charset="0"/>
                <a:cs typeface="Open Sans" pitchFamily="2" charset="0"/>
              </a:rPr>
              <a:t>FERRAZ, </a:t>
            </a:r>
            <a:r>
              <a:rPr lang="pt-BR" sz="1800" dirty="0" err="1">
                <a:ea typeface="Open Sans" pitchFamily="2" charset="0"/>
                <a:cs typeface="Open Sans" pitchFamily="2" charset="0"/>
              </a:rPr>
              <a:t>Taiz</a:t>
            </a:r>
            <a:r>
              <a:rPr lang="pt-BR" sz="1800" dirty="0">
                <a:ea typeface="Open Sans" pitchFamily="2" charset="0"/>
                <a:cs typeface="Open Sans" pitchFamily="2" charset="0"/>
              </a:rPr>
              <a:t>. Site </a:t>
            </a:r>
            <a:r>
              <a:rPr lang="pt-BR" sz="1800" dirty="0" err="1">
                <a:ea typeface="Open Sans" pitchFamily="2" charset="0"/>
                <a:cs typeface="Open Sans" pitchFamily="2" charset="0"/>
              </a:rPr>
              <a:t>InfoEscola</a:t>
            </a:r>
            <a:r>
              <a:rPr lang="pt-BR" sz="1800" dirty="0">
                <a:ea typeface="Open Sans" pitchFamily="2" charset="0"/>
                <a:cs typeface="Open Sans" pitchFamily="2" charset="0"/>
              </a:rPr>
              <a:t> Navegando e Aprendendo. </a:t>
            </a:r>
            <a:r>
              <a:rPr lang="pt-BR" sz="1800" i="0" dirty="0">
                <a:solidFill>
                  <a:srgbClr val="333333"/>
                </a:solidFill>
                <a:effectLst/>
              </a:rPr>
              <a:t>Professor brasileiro desenvolve método e aplicativo que facilitam o aprendizado de programação. </a:t>
            </a:r>
            <a:r>
              <a:rPr lang="pt-BR" sz="1800" dirty="0">
                <a:ea typeface="Open Sans" pitchFamily="2" charset="0"/>
                <a:cs typeface="Open Sans" pitchFamily="2" charset="0"/>
              </a:rPr>
              <a:t>Disponível em: </a:t>
            </a:r>
            <a:r>
              <a:rPr lang="pt-BR" sz="1800" dirty="0">
                <a:ea typeface="Open Sans" pitchFamily="2" charset="0"/>
                <a:cs typeface="Open Sans" pitchFamily="2" charset="0"/>
                <a:hlinkClick r:id="rId6"/>
              </a:rPr>
              <a:t>https://www.infoescola.com/noticias/professor-brasileiro-desenvolve-metodo-e-aplicativo-que-facilitam-o-aprendizado-de-programacao/</a:t>
            </a:r>
            <a:r>
              <a:rPr lang="pt-BR" sz="1800" dirty="0">
                <a:ea typeface="Open Sans" pitchFamily="2" charset="0"/>
                <a:cs typeface="Open Sans" pitchFamily="2" charset="0"/>
              </a:rPr>
              <a:t>. Acesso em: 03 março 2023.</a:t>
            </a:r>
          </a:p>
        </p:txBody>
      </p:sp>
    </p:spTree>
    <p:extLst>
      <p:ext uri="{BB962C8B-B14F-4D97-AF65-F5344CB8AC3E}">
        <p14:creationId xmlns:p14="http://schemas.microsoft.com/office/powerpoint/2010/main" val="304811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tângulo&#10;&#10;Descrição gerada automaticamente">
            <a:extLst>
              <a:ext uri="{FF2B5EF4-FFF2-40B4-BE49-F238E27FC236}">
                <a16:creationId xmlns:a16="http://schemas.microsoft.com/office/drawing/2014/main" id="{6C7FDBBF-A24A-A80B-D260-7F9A83A01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4447DBD-42C8-4897-901E-ED8C2A316AE4}"/>
              </a:ext>
            </a:extLst>
          </p:cNvPr>
          <p:cNvSpPr txBox="1">
            <a:spLocks/>
          </p:cNvSpPr>
          <p:nvPr/>
        </p:nvSpPr>
        <p:spPr>
          <a:xfrm>
            <a:off x="5516218" y="736185"/>
            <a:ext cx="3216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Objetivo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D4B67F-B01D-429A-A745-644FF40BBBB5}"/>
              </a:ext>
            </a:extLst>
          </p:cNvPr>
          <p:cNvSpPr txBox="1"/>
          <p:nvPr/>
        </p:nvSpPr>
        <p:spPr>
          <a:xfrm>
            <a:off x="1447800" y="2702683"/>
            <a:ext cx="10058399" cy="3855286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• Entender o que é Algoritmo;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• Como um hardware se relaciona com ele;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• </a:t>
            </a:r>
            <a:r>
              <a:rPr lang="pt-BR" sz="2800" dirty="0">
                <a:solidFill>
                  <a:srgbClr val="000000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Descrever soluções de problemas </a:t>
            </a:r>
            <a:r>
              <a:rPr lang="pt-BR" sz="2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</a:t>
            </a:r>
            <a:r>
              <a:rPr lang="pt-BR" sz="2800" dirty="0">
                <a:solidFill>
                  <a:srgbClr val="000000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forma de algoritmo;</a:t>
            </a:r>
            <a:endParaRPr lang="pt-BR" sz="280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• </a:t>
            </a:r>
            <a:r>
              <a:rPr lang="pt-BR" sz="2800" dirty="0">
                <a:solidFill>
                  <a:srgbClr val="000000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Distinguir e utilizar os elementos básicos que compõem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</a:t>
            </a:r>
            <a:r>
              <a:rPr lang="pt-BR" sz="2800" dirty="0">
                <a:solidFill>
                  <a:srgbClr val="000000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uma linguagem de programação estruturada;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• </a:t>
            </a:r>
            <a:r>
              <a:rPr lang="pt-BR" sz="2800" dirty="0">
                <a:solidFill>
                  <a:srgbClr val="000000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Construir algoritmo em pseudocódigo.</a:t>
            </a:r>
            <a:endParaRPr lang="pt-BR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50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tângulo&#10;&#10;Descrição gerada automaticamente">
            <a:extLst>
              <a:ext uri="{FF2B5EF4-FFF2-40B4-BE49-F238E27FC236}">
                <a16:creationId xmlns:a16="http://schemas.microsoft.com/office/drawing/2014/main" id="{4BD459A6-CCAE-256E-DF68-630B5AD31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DECE00-989B-4B81-8AA1-5F67B3E46C3C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O que é Algoritmo?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8CA84A2-621F-80E3-6A08-D55A1114A1AC}"/>
              </a:ext>
            </a:extLst>
          </p:cNvPr>
          <p:cNvSpPr txBox="1"/>
          <p:nvPr/>
        </p:nvSpPr>
        <p:spPr>
          <a:xfrm>
            <a:off x="7063274" y="3738760"/>
            <a:ext cx="4805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latin typeface="Titillium Web" panose="00000500000000000000" pitchFamily="2" charset="0"/>
              </a:rPr>
              <a:t>Algoritmos</a:t>
            </a:r>
            <a:r>
              <a:rPr lang="pt-BR" sz="3000" dirty="0">
                <a:latin typeface="Titillium Web" panose="00000500000000000000" pitchFamily="2" charset="0"/>
              </a:rPr>
              <a:t> são utilizados por nós, em nosso dia a dia. Em uma sequência</a:t>
            </a:r>
            <a:r>
              <a:rPr lang="pt-BR" sz="3000" b="1" dirty="0">
                <a:latin typeface="Titillium Web" panose="00000500000000000000" pitchFamily="2" charset="0"/>
              </a:rPr>
              <a:t> lógica</a:t>
            </a:r>
            <a:r>
              <a:rPr lang="pt-BR" sz="3000" dirty="0">
                <a:latin typeface="Titillium Web" panose="00000500000000000000" pitchFamily="2" charset="0"/>
              </a:rPr>
              <a:t> para resolver </a:t>
            </a:r>
            <a:r>
              <a:rPr lang="pt-BR" sz="3000" b="1" dirty="0">
                <a:latin typeface="Titillium Web" panose="00000500000000000000" pitchFamily="2" charset="0"/>
              </a:rPr>
              <a:t>problemas</a:t>
            </a:r>
            <a:r>
              <a:rPr lang="pt-BR" sz="3000" dirty="0">
                <a:latin typeface="Titillium Web" panose="00000500000000000000" pitchFamily="2" charset="0"/>
              </a:rPr>
              <a:t>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13293B5-1356-13B3-60D4-A30C43405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31" y="3388819"/>
            <a:ext cx="6300845" cy="304879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62749A-3E87-2CB2-ADE8-7656B1ED3E2C}"/>
              </a:ext>
            </a:extLst>
          </p:cNvPr>
          <p:cNvSpPr txBox="1"/>
          <p:nvPr/>
        </p:nvSpPr>
        <p:spPr>
          <a:xfrm>
            <a:off x="486027" y="2527045"/>
            <a:ext cx="30316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Titillium Web" panose="00000500000000000000" pitchFamily="2" charset="0"/>
              </a:rPr>
              <a:t>É algo </a:t>
            </a:r>
            <a:r>
              <a:rPr lang="pt-BR" sz="5000" b="1" dirty="0">
                <a:latin typeface="Titillium Web" panose="00000500000000000000" pitchFamily="2" charset="0"/>
              </a:rPr>
              <a:t>difícil</a:t>
            </a:r>
            <a:r>
              <a:rPr lang="pt-BR" sz="3000" dirty="0">
                <a:latin typeface="Titillium Web" panose="000005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086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tângulo&#10;&#10;Descrição gerada automaticamente">
            <a:extLst>
              <a:ext uri="{FF2B5EF4-FFF2-40B4-BE49-F238E27FC236}">
                <a16:creationId xmlns:a16="http://schemas.microsoft.com/office/drawing/2014/main" id="{5A257361-2966-369C-02E6-04724E65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92EABFA-DFAB-4F31-A0A9-DFC36E35FF06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Sites</a:t>
            </a:r>
          </a:p>
        </p:txBody>
      </p:sp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79461DE-51CD-E635-52C4-601F0FE8B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8" y="2528596"/>
            <a:ext cx="6076618" cy="4080954"/>
          </a:xfrm>
          <a:prstGeom prst="rect">
            <a:avLst/>
          </a:prstGeom>
        </p:spPr>
      </p:pic>
      <p:pic>
        <p:nvPicPr>
          <p:cNvPr id="10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4C50FEF-CD2D-A240-0004-797FD0933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27" y="2531781"/>
            <a:ext cx="6064834" cy="4080954"/>
          </a:xfrm>
          <a:prstGeom prst="rect">
            <a:avLst/>
          </a:prstGeom>
        </p:spPr>
      </p:pic>
      <p:pic>
        <p:nvPicPr>
          <p:cNvPr id="12" name="Imagem 11" descr="Tela de computador com imagem de jogo de vídeo game&#10;&#10;Descrição gerada automaticamente">
            <a:extLst>
              <a:ext uri="{FF2B5EF4-FFF2-40B4-BE49-F238E27FC236}">
                <a16:creationId xmlns:a16="http://schemas.microsoft.com/office/drawing/2014/main" id="{30D77958-4AB4-62FB-F284-5AF998B90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86" y="2551986"/>
            <a:ext cx="5683855" cy="4091034"/>
          </a:xfrm>
          <a:prstGeom prst="rect">
            <a:avLst/>
          </a:prstGeom>
        </p:spPr>
      </p:pic>
      <p:pic>
        <p:nvPicPr>
          <p:cNvPr id="14" name="Imagem 1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A99C13C-E65B-DD18-BD20-BBC89BDBB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53" y="2605155"/>
            <a:ext cx="6720368" cy="4080954"/>
          </a:xfrm>
          <a:prstGeom prst="rect">
            <a:avLst/>
          </a:prstGeom>
        </p:spPr>
      </p:pic>
      <p:pic>
        <p:nvPicPr>
          <p:cNvPr id="18" name="Imagem 1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8A1318D-AE53-448F-5C81-E4A2F6857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85" y="2582920"/>
            <a:ext cx="6241062" cy="4129888"/>
          </a:xfrm>
          <a:prstGeom prst="rect">
            <a:avLst/>
          </a:prstGeom>
        </p:spPr>
      </p:pic>
      <p:pic>
        <p:nvPicPr>
          <p:cNvPr id="2" name="Imagem 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7C83226-AE12-A60A-44B4-10DC6C525A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02" y="2674943"/>
            <a:ext cx="7340828" cy="40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4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tângulo&#10;&#10;Descrição gerada automaticamente">
            <a:extLst>
              <a:ext uri="{FF2B5EF4-FFF2-40B4-BE49-F238E27FC236}">
                <a16:creationId xmlns:a16="http://schemas.microsoft.com/office/drawing/2014/main" id="{5A257361-2966-369C-02E6-04724E65B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92EABFA-DFAB-4F31-A0A9-DFC36E35FF06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Games</a:t>
            </a:r>
          </a:p>
        </p:txBody>
      </p:sp>
      <p:pic>
        <p:nvPicPr>
          <p:cNvPr id="15" name="Imagem 14" descr="Uma imagem contendo grama, pipa, ao ar livre, voando&#10;&#10;Descrição gerada automaticamente">
            <a:extLst>
              <a:ext uri="{FF2B5EF4-FFF2-40B4-BE49-F238E27FC236}">
                <a16:creationId xmlns:a16="http://schemas.microsoft.com/office/drawing/2014/main" id="{0D2ADD58-3896-BAD1-A6E1-B5DF8CB54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86" y="2593899"/>
            <a:ext cx="4124453" cy="4124453"/>
          </a:xfrm>
          <a:prstGeom prst="rect">
            <a:avLst/>
          </a:prstGeom>
        </p:spPr>
      </p:pic>
      <p:pic>
        <p:nvPicPr>
          <p:cNvPr id="9" name="Imagem 8" descr="Uma imagem contendo Forma&#10;&#10;Descrição gerada automaticamente">
            <a:extLst>
              <a:ext uri="{FF2B5EF4-FFF2-40B4-BE49-F238E27FC236}">
                <a16:creationId xmlns:a16="http://schemas.microsoft.com/office/drawing/2014/main" id="{7CDFA4B5-0B7A-180A-1FDA-EEC6D87FE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95" y="2582052"/>
            <a:ext cx="7205662" cy="4124453"/>
          </a:xfrm>
          <a:prstGeom prst="rect">
            <a:avLst/>
          </a:prstGeom>
        </p:spPr>
      </p:pic>
      <p:pic>
        <p:nvPicPr>
          <p:cNvPr id="11" name="Imagem 10" descr="Brinqued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297B83C-7819-B881-6E30-166D534B2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95" y="2785263"/>
            <a:ext cx="2244636" cy="3905250"/>
          </a:xfrm>
          <a:prstGeom prst="rect">
            <a:avLst/>
          </a:prstGeom>
        </p:spPr>
      </p:pic>
      <p:pic>
        <p:nvPicPr>
          <p:cNvPr id="17" name="Imagem 16" descr="Pessoa falando no microfone&#10;&#10;Descrição gerada automaticamente com confiança média">
            <a:extLst>
              <a:ext uri="{FF2B5EF4-FFF2-40B4-BE49-F238E27FC236}">
                <a16:creationId xmlns:a16="http://schemas.microsoft.com/office/drawing/2014/main" id="{6181C871-5B92-E891-7733-96B67BBBD2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95" y="2582052"/>
            <a:ext cx="7309447" cy="41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7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Celular</a:t>
            </a:r>
          </a:p>
        </p:txBody>
      </p:sp>
      <p:pic>
        <p:nvPicPr>
          <p:cNvPr id="3" name="Imagem 2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34F13EC0-D20E-FE09-3D29-819902A38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291" y="2309228"/>
            <a:ext cx="3366266" cy="4548772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414BA6D3-CA6D-3F9E-A3AE-F27BB1F04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6" y="2485441"/>
            <a:ext cx="2098173" cy="2098173"/>
          </a:xfrm>
          <a:prstGeom prst="rect">
            <a:avLst/>
          </a:prstGeom>
        </p:spPr>
      </p:pic>
      <p:pic>
        <p:nvPicPr>
          <p:cNvPr id="20" name="Imagem 19" descr="Logotipo, Ícone&#10;&#10;Descrição gerada automaticamente">
            <a:extLst>
              <a:ext uri="{FF2B5EF4-FFF2-40B4-BE49-F238E27FC236}">
                <a16:creationId xmlns:a16="http://schemas.microsoft.com/office/drawing/2014/main" id="{56479526-E689-2EFE-1D06-DC14FC0AF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06" y="2521451"/>
            <a:ext cx="2098173" cy="2098173"/>
          </a:xfrm>
          <a:prstGeom prst="rect">
            <a:avLst/>
          </a:prstGeom>
        </p:spPr>
      </p:pic>
      <p:pic>
        <p:nvPicPr>
          <p:cNvPr id="24" name="Imagem 23" descr="Logotipo, Ícone&#10;&#10;Descrição gerada automaticamente">
            <a:extLst>
              <a:ext uri="{FF2B5EF4-FFF2-40B4-BE49-F238E27FC236}">
                <a16:creationId xmlns:a16="http://schemas.microsoft.com/office/drawing/2014/main" id="{B7B5FC41-1574-BF49-E242-4ACA1C42E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3" y="4583614"/>
            <a:ext cx="2098173" cy="2098173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BF5F6BA2-76EC-B8D8-4F55-8C3103535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85" y="4619624"/>
            <a:ext cx="1817184" cy="1781553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5E25F174-0CD6-DD18-9DF9-1F3633636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29" y="2521451"/>
            <a:ext cx="1970617" cy="1970617"/>
          </a:xfrm>
          <a:prstGeom prst="rect">
            <a:avLst/>
          </a:prstGeom>
        </p:spPr>
      </p:pic>
      <p:pic>
        <p:nvPicPr>
          <p:cNvPr id="40" name="Imagem 39" descr="Uma imagem contendo pequeno, bolo, mesa, par&#10;&#10;Descrição gerada automaticamente">
            <a:extLst>
              <a:ext uri="{FF2B5EF4-FFF2-40B4-BE49-F238E27FC236}">
                <a16:creationId xmlns:a16="http://schemas.microsoft.com/office/drawing/2014/main" id="{8E94D087-53A6-8983-EDD2-4F53B16FAF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17" y="4642347"/>
            <a:ext cx="2013087" cy="20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Carros Autônomos</a:t>
            </a:r>
          </a:p>
        </p:txBody>
      </p:sp>
      <p:pic>
        <p:nvPicPr>
          <p:cNvPr id="3" name="Imagem 2" descr="Pessoa dirigindo carro&#10;&#10;Descrição gerada automaticamente">
            <a:extLst>
              <a:ext uri="{FF2B5EF4-FFF2-40B4-BE49-F238E27FC236}">
                <a16:creationId xmlns:a16="http://schemas.microsoft.com/office/drawing/2014/main" id="{FCBEEBEF-89B7-620C-DCC7-5EA209FA1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88" y="2482596"/>
            <a:ext cx="7098792" cy="4166682"/>
          </a:xfrm>
          <a:prstGeom prst="rect">
            <a:avLst/>
          </a:prstGeom>
        </p:spPr>
      </p:pic>
      <p:pic>
        <p:nvPicPr>
          <p:cNvPr id="6" name="Imagem 5" descr="Uma imagem contendo no interior, edifício, neve, cozinha&#10;&#10;Descrição gerada automaticamente">
            <a:extLst>
              <a:ext uri="{FF2B5EF4-FFF2-40B4-BE49-F238E27FC236}">
                <a16:creationId xmlns:a16="http://schemas.microsoft.com/office/drawing/2014/main" id="{97B9BC3F-84E7-CB3F-5C2D-9ADC493D5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68" y="2473329"/>
            <a:ext cx="8746849" cy="41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tângulo&#10;&#10;Descrição gerada automaticamente">
            <a:extLst>
              <a:ext uri="{FF2B5EF4-FFF2-40B4-BE49-F238E27FC236}">
                <a16:creationId xmlns:a16="http://schemas.microsoft.com/office/drawing/2014/main" id="{1A054C3C-764C-778A-1916-18D88B08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" y="0"/>
            <a:ext cx="12188775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B937540-AC4C-B7F2-720C-CCB0D33DEB2F}"/>
              </a:ext>
            </a:extLst>
          </p:cNvPr>
          <p:cNvSpPr txBox="1"/>
          <p:nvPr/>
        </p:nvSpPr>
        <p:spPr>
          <a:xfrm>
            <a:off x="4973217" y="3212197"/>
            <a:ext cx="571966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latin typeface="Titillium Web" panose="00000500000000000000" pitchFamily="2" charset="0"/>
              </a:rPr>
              <a:t>Algoritmos</a:t>
            </a:r>
            <a:r>
              <a:rPr lang="pt-BR" sz="3500" dirty="0">
                <a:latin typeface="Titillium Web" panose="00000500000000000000" pitchFamily="2" charset="0"/>
              </a:rPr>
              <a:t> são conjuntos de passos </a:t>
            </a:r>
            <a:r>
              <a:rPr lang="pt-BR" sz="3500" b="1" dirty="0">
                <a:latin typeface="Titillium Web" panose="00000500000000000000" pitchFamily="2" charset="0"/>
              </a:rPr>
              <a:t>finitos </a:t>
            </a:r>
            <a:r>
              <a:rPr lang="pt-BR" sz="3500" dirty="0">
                <a:latin typeface="Titillium Web" panose="00000500000000000000" pitchFamily="2" charset="0"/>
              </a:rPr>
              <a:t>e </a:t>
            </a:r>
            <a:r>
              <a:rPr lang="pt-BR" sz="3500" b="1" dirty="0">
                <a:latin typeface="Titillium Web" panose="00000500000000000000" pitchFamily="2" charset="0"/>
              </a:rPr>
              <a:t>organizados </a:t>
            </a:r>
            <a:r>
              <a:rPr lang="pt-BR" sz="3500" dirty="0">
                <a:latin typeface="Titillium Web" panose="00000500000000000000" pitchFamily="2" charset="0"/>
              </a:rPr>
              <a:t>que, quando executados, resolvem um determinado </a:t>
            </a:r>
            <a:r>
              <a:rPr lang="pt-BR" sz="3500" b="1" dirty="0">
                <a:latin typeface="Titillium Web" panose="00000500000000000000" pitchFamily="2" charset="0"/>
              </a:rPr>
              <a:t>problema</a:t>
            </a:r>
            <a:r>
              <a:rPr lang="pt-BR" sz="3500" dirty="0">
                <a:latin typeface="Titillium Web" panose="00000500000000000000" pitchFamily="2" charset="0"/>
              </a:rPr>
              <a:t>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787D873-54A4-6AE6-4BF7-84417D4C2007}"/>
              </a:ext>
            </a:extLst>
          </p:cNvPr>
          <p:cNvSpPr txBox="1">
            <a:spLocks/>
          </p:cNvSpPr>
          <p:nvPr/>
        </p:nvSpPr>
        <p:spPr>
          <a:xfrm>
            <a:off x="838200" y="748511"/>
            <a:ext cx="7961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b="1" dirty="0">
                <a:solidFill>
                  <a:schemeClr val="bg1"/>
                </a:solidFill>
                <a:latin typeface="Trebuchet MS (Títulos)"/>
              </a:rPr>
              <a:t>José Augusto N. G. Manzano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59C8560-46DE-5E70-8878-6BE82B23D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93" y="2710616"/>
            <a:ext cx="2746312" cy="37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6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12220</TotalTime>
  <Words>728</Words>
  <Application>Microsoft Office PowerPoint</Application>
  <PresentationFormat>Widescreen</PresentationFormat>
  <Paragraphs>80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Open Sans</vt:lpstr>
      <vt:lpstr>Titillium Web</vt:lpstr>
      <vt:lpstr>Trebuchet MS (Títulos)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Atividade  Contextualizada</dc:title>
  <dc:creator>Fernando Cruz de Aguiar</dc:creator>
  <cp:lastModifiedBy>Fernando Cruz de Aguiar</cp:lastModifiedBy>
  <cp:revision>54</cp:revision>
  <dcterms:created xsi:type="dcterms:W3CDTF">2021-07-30T02:37:25Z</dcterms:created>
  <dcterms:modified xsi:type="dcterms:W3CDTF">2023-03-29T00:41:10Z</dcterms:modified>
</cp:coreProperties>
</file>